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0" r:id="rId2"/>
    <p:sldId id="256" r:id="rId3"/>
    <p:sldId id="257" r:id="rId4"/>
    <p:sldId id="258" r:id="rId5"/>
    <p:sldId id="259" r:id="rId6"/>
    <p:sldId id="260" r:id="rId7"/>
    <p:sldId id="279" r:id="rId8"/>
    <p:sldId id="261" r:id="rId9"/>
    <p:sldId id="262" r:id="rId10"/>
    <p:sldId id="263" r:id="rId11"/>
    <p:sldId id="282" r:id="rId12"/>
    <p:sldId id="264" r:id="rId13"/>
    <p:sldId id="283" r:id="rId14"/>
    <p:sldId id="284" r:id="rId15"/>
    <p:sldId id="28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65" autoAdjust="0"/>
    <p:restoredTop sz="94746" autoAdjust="0"/>
  </p:normalViewPr>
  <p:slideViewPr>
    <p:cSldViewPr>
      <p:cViewPr varScale="1">
        <p:scale>
          <a:sx n="70" d="100"/>
          <a:sy n="70" d="100"/>
        </p:scale>
        <p:origin x="1470" y="72"/>
      </p:cViewPr>
      <p:guideLst>
        <p:guide orient="horz" pos="2160"/>
        <p:guide pos="2880"/>
      </p:guideLst>
    </p:cSldViewPr>
  </p:slideViewPr>
  <p:outlineViewPr>
    <p:cViewPr>
      <p:scale>
        <a:sx n="33" d="100"/>
        <a:sy n="33" d="100"/>
      </p:scale>
      <p:origin x="0" y="883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hyperlink" Target="http://www.jstor.org/action/showPublisher?publisherCode=econupunjab"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noAutofit/>
          </a:bodyPr>
          <a:lstStyle/>
          <a:p>
            <a:r>
              <a:rPr lang="en-US" sz="4800" b="1" dirty="0" err="1" smtClean="0">
                <a:latin typeface="Times New Roman" panose="02020603050405020304" pitchFamily="18" charset="0"/>
                <a:cs typeface="Times New Roman" panose="02020603050405020304" pitchFamily="18" charset="0"/>
              </a:rPr>
              <a:t>Lec</a:t>
            </a:r>
            <a:r>
              <a:rPr lang="en-US" sz="4800" b="1" dirty="0" smtClean="0">
                <a:latin typeface="Times New Roman" panose="02020603050405020304" pitchFamily="18" charset="0"/>
                <a:cs typeface="Times New Roman" panose="02020603050405020304" pitchFamily="18" charset="0"/>
              </a:rPr>
              <a:t>: 26 - SFSS </a:t>
            </a:r>
            <a:r>
              <a:rPr lang="en-US" sz="4800" b="1" dirty="0">
                <a:latin typeface="Times New Roman" panose="02020603050405020304" pitchFamily="18" charset="0"/>
                <a:cs typeface="Times New Roman" panose="02020603050405020304" pitchFamily="18" charset="0"/>
              </a:rPr>
              <a:t>- SP – 05a</a:t>
            </a:r>
            <a:endParaRPr lang="en-US" sz="40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fontScale="92500"/>
          </a:bodyPr>
          <a:lstStyle/>
          <a:p>
            <a:r>
              <a:rPr lang="en-US" sz="5400" b="1" dirty="0">
                <a:solidFill>
                  <a:schemeClr val="tx1"/>
                </a:solidFill>
                <a:latin typeface="Times New Roman" panose="02020603050405020304" pitchFamily="18" charset="0"/>
                <a:cs typeface="Times New Roman" panose="02020603050405020304" pitchFamily="18" charset="0"/>
              </a:rPr>
              <a:t>Introduction &amp; Types of Unemployment</a:t>
            </a:r>
          </a:p>
        </p:txBody>
      </p:sp>
    </p:spTree>
    <p:extLst>
      <p:ext uri="{BB962C8B-B14F-4D97-AF65-F5344CB8AC3E}">
        <p14:creationId xmlns:p14="http://schemas.microsoft.com/office/powerpoint/2010/main" val="41896044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a:bodyPr>
          <a:lstStyle/>
          <a:p>
            <a:r>
              <a:rPr lang="en-US" sz="3600" b="1" dirty="0" smtClean="0">
                <a:solidFill>
                  <a:schemeClr val="tx1"/>
                </a:solidFill>
              </a:rPr>
              <a:t>Cyclical Un-employment:</a:t>
            </a:r>
            <a:r>
              <a:rPr lang="en-US" sz="3600" dirty="0" smtClean="0">
                <a:solidFill>
                  <a:schemeClr val="tx1"/>
                </a:solidFill>
              </a:rPr>
              <a:t> </a:t>
            </a:r>
          </a:p>
          <a:p>
            <a:pPr marL="571500" indent="-571500" algn="just">
              <a:buFont typeface="Arial" panose="020B0604020202020204" pitchFamily="34" charset="0"/>
              <a:buChar char="•"/>
            </a:pPr>
            <a:r>
              <a:rPr lang="en-US" dirty="0" smtClean="0">
                <a:solidFill>
                  <a:schemeClr val="tx1"/>
                </a:solidFill>
                <a:latin typeface="Times New Roman" panose="02020603050405020304" pitchFamily="18" charset="0"/>
                <a:cs typeface="Times New Roman" panose="02020603050405020304" pitchFamily="18" charset="0"/>
              </a:rPr>
              <a:t>Unemployment due to the depression in trades, economic depression and inflation.</a:t>
            </a:r>
          </a:p>
          <a:p>
            <a:pPr marL="571500" indent="-571500" algn="just">
              <a:buFont typeface="Arial" panose="020B0604020202020204" pitchFamily="34" charset="0"/>
              <a:buChar char="•"/>
            </a:pPr>
            <a:r>
              <a:rPr lang="en-US" dirty="0" smtClean="0">
                <a:solidFill>
                  <a:schemeClr val="tx1"/>
                </a:solidFill>
                <a:latin typeface="Times New Roman" panose="02020603050405020304" pitchFamily="18" charset="0"/>
                <a:cs typeface="Times New Roman" panose="02020603050405020304" pitchFamily="18" charset="0"/>
              </a:rPr>
              <a:t>When </a:t>
            </a:r>
            <a:r>
              <a:rPr lang="en-US" dirty="0">
                <a:solidFill>
                  <a:schemeClr val="tx1"/>
                </a:solidFill>
                <a:latin typeface="Times New Roman" panose="02020603050405020304" pitchFamily="18" charset="0"/>
                <a:cs typeface="Times New Roman" panose="02020603050405020304" pitchFamily="18" charset="0"/>
              </a:rPr>
              <a:t>there is a downturn in an economy, the demand for goods and services decreases and demand for labor decreases. </a:t>
            </a:r>
            <a:r>
              <a:rPr lang="en-US" dirty="0" smtClean="0">
                <a:solidFill>
                  <a:schemeClr val="tx1"/>
                </a:solidFill>
                <a:latin typeface="Times New Roman" panose="02020603050405020304" pitchFamily="18" charset="0"/>
                <a:cs typeface="Times New Roman" panose="02020603050405020304" pitchFamily="18" charset="0"/>
              </a:rPr>
              <a:t>At </a:t>
            </a:r>
            <a:r>
              <a:rPr lang="en-US" dirty="0">
                <a:solidFill>
                  <a:schemeClr val="tx1"/>
                </a:solidFill>
                <a:latin typeface="Times New Roman" panose="02020603050405020304" pitchFamily="18" charset="0"/>
                <a:cs typeface="Times New Roman" panose="02020603050405020304" pitchFamily="18" charset="0"/>
              </a:rPr>
              <a:t>the time of </a:t>
            </a:r>
            <a:r>
              <a:rPr lang="en-US" dirty="0" smtClean="0">
                <a:solidFill>
                  <a:schemeClr val="tx1"/>
                </a:solidFill>
                <a:latin typeface="Times New Roman" panose="02020603050405020304" pitchFamily="18" charset="0"/>
                <a:cs typeface="Times New Roman" panose="02020603050405020304" pitchFamily="18" charset="0"/>
              </a:rPr>
              <a:t>recession, </a:t>
            </a:r>
            <a:r>
              <a:rPr lang="en-US" dirty="0">
                <a:solidFill>
                  <a:schemeClr val="tx1"/>
                </a:solidFill>
                <a:latin typeface="Times New Roman" panose="02020603050405020304" pitchFamily="18" charset="0"/>
                <a:cs typeface="Times New Roman" panose="02020603050405020304" pitchFamily="18" charset="0"/>
              </a:rPr>
              <a:t>unskilled and surplus laborers become unemployed. </a:t>
            </a:r>
            <a:endParaRPr lang="en-US" dirty="0" smtClean="0">
              <a:solidFill>
                <a:schemeClr val="tx1"/>
              </a:solidFill>
              <a:latin typeface="Times New Roman" panose="02020603050405020304" pitchFamily="18" charset="0"/>
              <a:cs typeface="Times New Roman" panose="02020603050405020304" pitchFamily="18" charset="0"/>
            </a:endParaRPr>
          </a:p>
          <a:p>
            <a:endParaRPr lang="en-US" sz="3600" dirty="0" smtClean="0">
              <a:solidFill>
                <a:schemeClr val="tx1"/>
              </a:solidFill>
            </a:endParaRPr>
          </a:p>
          <a:p>
            <a:pPr algn="l"/>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ctr">
              <a:buNone/>
            </a:pPr>
            <a:r>
              <a:rPr lang="en-US" b="1" dirty="0" smtClean="0"/>
              <a:t>	Seasonal </a:t>
            </a:r>
            <a:r>
              <a:rPr lang="en-US" b="1" dirty="0"/>
              <a:t>Un-employment:</a:t>
            </a:r>
            <a:r>
              <a:rPr lang="en-US" dirty="0"/>
              <a:t> </a:t>
            </a:r>
            <a:endParaRPr lang="en-US" dirty="0" smtClean="0"/>
          </a:p>
          <a:p>
            <a:pPr algn="just"/>
            <a:r>
              <a:rPr lang="en-US" dirty="0" smtClean="0">
                <a:latin typeface="Times New Roman" panose="02020603050405020304" pitchFamily="18" charset="0"/>
                <a:cs typeface="Times New Roman" panose="02020603050405020304" pitchFamily="18" charset="0"/>
              </a:rPr>
              <a:t>Un-employment </a:t>
            </a:r>
            <a:r>
              <a:rPr lang="en-US" dirty="0">
                <a:latin typeface="Times New Roman" panose="02020603050405020304" pitchFamily="18" charset="0"/>
                <a:cs typeface="Times New Roman" panose="02020603050405020304" pitchFamily="18" charset="0"/>
              </a:rPr>
              <a:t>due to the closing of seasonal industries.</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type of unemployment that occurs due to the seasonal nature of the job is known as seasonal unemployment. The industries that are affected by seasonal unemployment are hospitality and tourism industries and also the fruit picking and catering industries. </a:t>
            </a:r>
          </a:p>
        </p:txBody>
      </p:sp>
    </p:spTree>
    <p:extLst>
      <p:ext uri="{BB962C8B-B14F-4D97-AF65-F5344CB8AC3E}">
        <p14:creationId xmlns:p14="http://schemas.microsoft.com/office/powerpoint/2010/main" val="6117672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304800"/>
            <a:ext cx="8077200" cy="6324600"/>
          </a:xfrm>
        </p:spPr>
        <p:txBody>
          <a:bodyPr>
            <a:normAutofit fontScale="92500"/>
          </a:bodyPr>
          <a:lstStyle/>
          <a:p>
            <a:pPr algn="just"/>
            <a:r>
              <a:rPr lang="en-US" b="1" dirty="0" smtClean="0">
                <a:solidFill>
                  <a:schemeClr val="tx1"/>
                </a:solidFill>
              </a:rPr>
              <a:t>Sudden Un-employment:</a:t>
            </a:r>
            <a:r>
              <a:rPr lang="en-US" dirty="0" smtClean="0">
                <a:solidFill>
                  <a:schemeClr val="tx1"/>
                </a:solidFill>
              </a:rPr>
              <a:t> Unemployment due to defect in the economic structure of the society and in such causes we call that structural economy. In few employing agencies work is not or regular nature. Usually they throw out the people when the work has decreased. </a:t>
            </a:r>
          </a:p>
          <a:p>
            <a:pPr algn="l"/>
            <a:r>
              <a:rPr lang="en-US" dirty="0" smtClean="0">
                <a:solidFill>
                  <a:schemeClr val="tx1"/>
                </a:solidFill>
              </a:rPr>
              <a:t>e.g. down sizing, surplus pools etc.</a:t>
            </a:r>
          </a:p>
          <a:p>
            <a:pPr algn="just"/>
            <a:r>
              <a:rPr lang="en-US" b="1" dirty="0" smtClean="0">
                <a:solidFill>
                  <a:schemeClr val="tx1"/>
                </a:solidFill>
              </a:rPr>
              <a:t>General Unemployment:</a:t>
            </a:r>
            <a:r>
              <a:rPr lang="en-US" dirty="0" smtClean="0">
                <a:solidFill>
                  <a:schemeClr val="tx1"/>
                </a:solidFill>
              </a:rPr>
              <a:t> It means that the society fails to provide employment in spite of the fact that unfavorable and unexpected condition may not occur. It means that under-normal conditions &amp; circumstances people do not get employment.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77500" lnSpcReduction="20000"/>
          </a:bodyPr>
          <a:lstStyle/>
          <a:p>
            <a:pPr algn="just"/>
            <a:r>
              <a:rPr lang="en-US" dirty="0" smtClean="0">
                <a:latin typeface="Times New Roman" panose="02020603050405020304" pitchFamily="18" charset="0"/>
                <a:cs typeface="Times New Roman" panose="02020603050405020304" pitchFamily="18" charset="0"/>
              </a:rPr>
              <a:t>The development process in any country is affected by its resources and economic environment complemented by human actions, distribution of resources, political and institutional structure and investment and consumption pattern. </a:t>
            </a: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Among all the resources, human resources are the most important which play a vital role in economic development. Unemployment, which is a wastage of such a precious resource, has become a serous problem for both developed and developing countries and especially for the poor developing countries.</a:t>
            </a:r>
          </a:p>
          <a:p>
            <a:pPr marL="0" indent="0">
              <a:buNone/>
            </a:pPr>
            <a:endParaRPr lang="en-US" b="1" dirty="0" smtClean="0">
              <a:latin typeface="Times New Roman" panose="02020603050405020304" pitchFamily="18" charset="0"/>
              <a:cs typeface="Times New Roman" panose="02020603050405020304" pitchFamily="18" charset="0"/>
            </a:endParaRPr>
          </a:p>
          <a:p>
            <a:pPr algn="just"/>
            <a:r>
              <a:rPr lang="en-US" sz="2600" dirty="0" smtClean="0">
                <a:latin typeface="Times New Roman" panose="02020603050405020304" pitchFamily="18" charset="0"/>
                <a:cs typeface="Times New Roman" panose="02020603050405020304" pitchFamily="18" charset="0"/>
              </a:rPr>
              <a:t>UNEMPLOYMENT </a:t>
            </a:r>
            <a:r>
              <a:rPr lang="en-US" sz="2600" dirty="0">
                <a:latin typeface="Times New Roman" panose="02020603050405020304" pitchFamily="18" charset="0"/>
                <a:cs typeface="Times New Roman" panose="02020603050405020304" pitchFamily="18" charset="0"/>
              </a:rPr>
              <a:t>IN PAKISTAN </a:t>
            </a:r>
            <a:r>
              <a:rPr lang="en-US" sz="2600" dirty="0" smtClean="0">
                <a:latin typeface="Times New Roman" panose="02020603050405020304" pitchFamily="18" charset="0"/>
                <a:cs typeface="Times New Roman" panose="02020603050405020304" pitchFamily="18" charset="0"/>
              </a:rPr>
              <a:t>, M</a:t>
            </a:r>
            <a:r>
              <a:rPr lang="en-US" sz="2600" dirty="0">
                <a:latin typeface="Times New Roman" panose="02020603050405020304" pitchFamily="18" charset="0"/>
                <a:cs typeface="Times New Roman" panose="02020603050405020304" pitchFamily="18" charset="0"/>
              </a:rPr>
              <a:t>. ASLAM CHAUDHARY and ABDUL HAMID </a:t>
            </a:r>
            <a:r>
              <a:rPr lang="en-US" sz="2600" dirty="0" smtClean="0">
                <a:latin typeface="Times New Roman" panose="02020603050405020304" pitchFamily="18" charset="0"/>
                <a:cs typeface="Times New Roman" panose="02020603050405020304" pitchFamily="18" charset="0"/>
              </a:rPr>
              <a:t>, </a:t>
            </a:r>
            <a:r>
              <a:rPr lang="en-US" sz="2600" i="1" dirty="0" smtClean="0">
                <a:latin typeface="Times New Roman" panose="02020603050405020304" pitchFamily="18" charset="0"/>
                <a:cs typeface="Times New Roman" panose="02020603050405020304" pitchFamily="18" charset="0"/>
              </a:rPr>
              <a:t>Pakistan </a:t>
            </a:r>
            <a:r>
              <a:rPr lang="en-US" sz="2600" i="1" dirty="0">
                <a:latin typeface="Times New Roman" panose="02020603050405020304" pitchFamily="18" charset="0"/>
                <a:cs typeface="Times New Roman" panose="02020603050405020304" pitchFamily="18" charset="0"/>
              </a:rPr>
              <a:t>Economic and Social Review</a:t>
            </a:r>
            <a:r>
              <a:rPr lang="en-US" sz="2600" dirty="0">
                <a:latin typeface="Times New Roman" panose="02020603050405020304" pitchFamily="18" charset="0"/>
                <a:cs typeface="Times New Roman" panose="02020603050405020304" pitchFamily="18" charset="0"/>
              </a:rPr>
              <a:t> </a:t>
            </a:r>
            <a:r>
              <a:rPr lang="en-US" sz="2600" dirty="0" smtClean="0">
                <a:latin typeface="Times New Roman" panose="02020603050405020304" pitchFamily="18" charset="0"/>
                <a:cs typeface="Times New Roman" panose="02020603050405020304" pitchFamily="18" charset="0"/>
              </a:rPr>
              <a:t>, Vol</a:t>
            </a:r>
            <a:r>
              <a:rPr lang="en-US" sz="2600" dirty="0">
                <a:latin typeface="Times New Roman" panose="02020603050405020304" pitchFamily="18" charset="0"/>
                <a:cs typeface="Times New Roman" panose="02020603050405020304" pitchFamily="18" charset="0"/>
              </a:rPr>
              <a:t>. 36, No. 2 (Winter 1998), pp. </a:t>
            </a:r>
            <a:r>
              <a:rPr lang="en-US" sz="2600" dirty="0" smtClean="0">
                <a:latin typeface="Times New Roman" panose="02020603050405020304" pitchFamily="18" charset="0"/>
                <a:cs typeface="Times New Roman" panose="02020603050405020304" pitchFamily="18" charset="0"/>
              </a:rPr>
              <a:t>147-170, Published </a:t>
            </a:r>
            <a:r>
              <a:rPr lang="en-US" sz="2600" dirty="0">
                <a:latin typeface="Times New Roman" panose="02020603050405020304" pitchFamily="18" charset="0"/>
                <a:cs typeface="Times New Roman" panose="02020603050405020304" pitchFamily="18" charset="0"/>
              </a:rPr>
              <a:t>by: </a:t>
            </a:r>
            <a:r>
              <a:rPr lang="en-US" sz="2600" dirty="0">
                <a:latin typeface="Times New Roman" panose="02020603050405020304" pitchFamily="18" charset="0"/>
                <a:cs typeface="Times New Roman" panose="02020603050405020304" pitchFamily="18" charset="0"/>
                <a:hlinkClick r:id="rId2"/>
              </a:rPr>
              <a:t>Department of Economics, University of the Punjab</a:t>
            </a:r>
            <a:r>
              <a:rPr lang="en-US" sz="2600" dirty="0">
                <a:latin typeface="Times New Roman" panose="02020603050405020304" pitchFamily="18" charset="0"/>
                <a:cs typeface="Times New Roman" panose="02020603050405020304" pitchFamily="18" charset="0"/>
              </a:rPr>
              <a:t> </a:t>
            </a:r>
            <a:r>
              <a:rPr lang="en-US" sz="2600" dirty="0" smtClean="0">
                <a:latin typeface="Times New Roman" panose="02020603050405020304" pitchFamily="18" charset="0"/>
                <a:cs typeface="Times New Roman" panose="02020603050405020304" pitchFamily="18" charset="0"/>
              </a:rPr>
              <a:t>, P-149</a:t>
            </a:r>
            <a:r>
              <a:rPr lang="en-US" sz="2600"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0001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Autofit/>
          </a:bodyPr>
          <a:lstStyle/>
          <a:p>
            <a:pPr algn="just"/>
            <a:r>
              <a:rPr lang="en-US" sz="3600" dirty="0"/>
              <a:t>Unemployment is a central problem because when unemployment is high, resources are wasted and people's incomes are </a:t>
            </a:r>
            <a:r>
              <a:rPr lang="en-US" sz="3600" dirty="0" smtClean="0"/>
              <a:t>depressed</a:t>
            </a:r>
            <a:r>
              <a:rPr lang="en-US" sz="3600" dirty="0"/>
              <a:t>.</a:t>
            </a:r>
            <a:endParaRPr lang="en-US" sz="3600" dirty="0" smtClean="0"/>
          </a:p>
          <a:p>
            <a:pPr algn="just"/>
            <a:endParaRPr lang="en-US" sz="3600" dirty="0" smtClean="0"/>
          </a:p>
          <a:p>
            <a:pPr algn="just"/>
            <a:r>
              <a:rPr lang="en-US" sz="3600" dirty="0" smtClean="0"/>
              <a:t>During </a:t>
            </a:r>
            <a:r>
              <a:rPr lang="en-US" sz="3600" dirty="0"/>
              <a:t>such </a:t>
            </a:r>
            <a:r>
              <a:rPr lang="en-US" sz="3600" dirty="0" smtClean="0"/>
              <a:t>phases, </a:t>
            </a:r>
            <a:r>
              <a:rPr lang="en-US" sz="3600" dirty="0"/>
              <a:t>economic distress also </a:t>
            </a:r>
            <a:r>
              <a:rPr lang="en-US" sz="3600" dirty="0" smtClean="0"/>
              <a:t>affect </a:t>
            </a:r>
            <a:r>
              <a:rPr lang="en-US" sz="3600" dirty="0"/>
              <a:t>people's emotions and family lives</a:t>
            </a:r>
            <a:r>
              <a:rPr lang="en-US" sz="3600" dirty="0" smtClean="0"/>
              <a:t>.</a:t>
            </a:r>
          </a:p>
        </p:txBody>
      </p:sp>
    </p:spTree>
    <p:extLst>
      <p:ext uri="{BB962C8B-B14F-4D97-AF65-F5344CB8AC3E}">
        <p14:creationId xmlns:p14="http://schemas.microsoft.com/office/powerpoint/2010/main" val="2717537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lgn="ctr">
              <a:buNone/>
            </a:pPr>
            <a:endParaRPr lang="en-US" sz="5400" b="1" dirty="0" smtClean="0"/>
          </a:p>
          <a:p>
            <a:pPr marL="0" indent="0" algn="ctr">
              <a:buNone/>
            </a:pPr>
            <a:endParaRPr lang="en-US" sz="5400" b="1" dirty="0"/>
          </a:p>
          <a:p>
            <a:pPr marL="0" indent="0" algn="ctr">
              <a:buNone/>
            </a:pPr>
            <a:r>
              <a:rPr lang="en-US" sz="5400" b="1" dirty="0" smtClean="0"/>
              <a:t>Thanks</a:t>
            </a:r>
            <a:endParaRPr lang="en-US" b="1" dirty="0"/>
          </a:p>
        </p:txBody>
      </p:sp>
    </p:spTree>
    <p:extLst>
      <p:ext uri="{BB962C8B-B14F-4D97-AF65-F5344CB8AC3E}">
        <p14:creationId xmlns:p14="http://schemas.microsoft.com/office/powerpoint/2010/main" val="3698911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endParaRPr lang="en-US" dirty="0" smtClean="0"/>
          </a:p>
          <a:p>
            <a:endParaRPr lang="en-US" dirty="0" smtClean="0"/>
          </a:p>
          <a:p>
            <a:endParaRPr lang="en-US" dirty="0" smtClean="0"/>
          </a:p>
          <a:p>
            <a:r>
              <a:rPr lang="en-US" sz="4000" b="1" dirty="0" smtClean="0">
                <a:solidFill>
                  <a:schemeClr val="tx1"/>
                </a:solidFill>
              </a:rPr>
              <a:t>Un-Employment</a:t>
            </a:r>
          </a:p>
          <a:p>
            <a:endParaRPr lang="en-US" sz="4000" b="1" dirty="0" smtClean="0">
              <a:solidFill>
                <a:schemeClr val="tx1"/>
              </a:solidFill>
            </a:endParaRPr>
          </a:p>
          <a:p>
            <a:r>
              <a:rPr lang="en-US" sz="4000" b="1" dirty="0" smtClean="0">
                <a:solidFill>
                  <a:schemeClr val="tx1"/>
                </a:solidFill>
              </a:rPr>
              <a:t>Causes &amp; Remedies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endParaRPr lang="en-US" dirty="0" smtClean="0"/>
          </a:p>
          <a:p>
            <a:endParaRPr lang="en-US" dirty="0" smtClean="0"/>
          </a:p>
          <a:p>
            <a:endParaRPr lang="en-US" dirty="0" smtClean="0"/>
          </a:p>
          <a:p>
            <a:endParaRPr lang="en-US" dirty="0" smtClean="0"/>
          </a:p>
          <a:p>
            <a:r>
              <a:rPr lang="en-US" sz="4000" b="1" dirty="0" smtClean="0">
                <a:solidFill>
                  <a:schemeClr val="tx1"/>
                </a:solidFill>
              </a:rPr>
              <a:t>Un-Employment / Un-Availability of jobs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0"/>
            <a:ext cx="8229600" cy="6400800"/>
          </a:xfrm>
        </p:spPr>
        <p:txBody>
          <a:bodyPr/>
          <a:lstStyle/>
          <a:p>
            <a:endParaRPr lang="en-US" dirty="0" smtClean="0">
              <a:solidFill>
                <a:schemeClr val="tx1"/>
              </a:solidFill>
            </a:endParaRPr>
          </a:p>
          <a:p>
            <a:r>
              <a:rPr lang="en-US" sz="3600" b="1" dirty="0" smtClean="0">
                <a:solidFill>
                  <a:schemeClr val="tx1"/>
                </a:solidFill>
              </a:rPr>
              <a:t>Definition of Un-Employment</a:t>
            </a:r>
          </a:p>
          <a:p>
            <a:endParaRPr lang="en-US" sz="3600" dirty="0" smtClean="0">
              <a:solidFill>
                <a:schemeClr val="tx1"/>
              </a:solidFill>
            </a:endParaRPr>
          </a:p>
          <a:p>
            <a:r>
              <a:rPr lang="en-US" sz="3600" dirty="0" smtClean="0">
                <a:solidFill>
                  <a:schemeClr val="tx1"/>
                </a:solidFill>
              </a:rPr>
              <a:t>In general, unemployment is a condition or situation of economy, in which society can not provide jobs to all people, who are willing to work.</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endParaRPr lang="en-US" dirty="0" smtClean="0">
              <a:solidFill>
                <a:schemeClr val="tx1"/>
              </a:solidFill>
            </a:endParaRPr>
          </a:p>
          <a:p>
            <a:pPr algn="l"/>
            <a:r>
              <a:rPr lang="en-US" b="1" dirty="0" smtClean="0">
                <a:solidFill>
                  <a:schemeClr val="tx1"/>
                </a:solidFill>
              </a:rPr>
              <a:t> Karl Marx: </a:t>
            </a:r>
          </a:p>
          <a:p>
            <a:pPr algn="l"/>
            <a:r>
              <a:rPr lang="en-US" dirty="0" smtClean="0">
                <a:solidFill>
                  <a:schemeClr val="tx1"/>
                </a:solidFill>
              </a:rPr>
              <a:t>		</a:t>
            </a:r>
            <a:r>
              <a:rPr lang="en-US" sz="3600" dirty="0" smtClean="0">
                <a:solidFill>
                  <a:schemeClr val="tx1"/>
                </a:solidFill>
              </a:rPr>
              <a:t>un-employment is a condition of the 		labor market in which the supply of 		labor is greater than the number of 		available openings / jobs.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81000"/>
            <a:ext cx="8229600" cy="6172200"/>
          </a:xfrm>
        </p:spPr>
        <p:txBody>
          <a:bodyPr/>
          <a:lstStyle/>
          <a:p>
            <a:endParaRPr lang="en-US" dirty="0" smtClean="0">
              <a:solidFill>
                <a:schemeClr val="tx1"/>
              </a:solidFill>
            </a:endParaRPr>
          </a:p>
          <a:p>
            <a:pPr algn="l"/>
            <a:r>
              <a:rPr lang="en-US" sz="3600" b="1" dirty="0" smtClean="0">
                <a:solidFill>
                  <a:schemeClr val="tx1"/>
                </a:solidFill>
              </a:rPr>
              <a:t>Left W.C.H:</a:t>
            </a:r>
          </a:p>
          <a:p>
            <a:pPr algn="just"/>
            <a:r>
              <a:rPr lang="en-US" sz="3600" dirty="0" smtClean="0">
                <a:solidFill>
                  <a:schemeClr val="tx1"/>
                </a:solidFill>
              </a:rPr>
              <a:t>	Un-	employment may be defined as a 	situation 	in which people who are 	qualified for a job, willing to work and 	willing to accept the going on wage 	rate but can not find jobs without 	considerable delay.</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04800"/>
            <a:ext cx="8534400" cy="6096000"/>
          </a:xfrm>
        </p:spPr>
        <p:txBody>
          <a:bodyPr/>
          <a:lstStyle/>
          <a:p>
            <a:r>
              <a:rPr lang="en-US" sz="3600" b="1" dirty="0" smtClean="0">
                <a:solidFill>
                  <a:schemeClr val="tx1"/>
                </a:solidFill>
              </a:rPr>
              <a:t>Under-Employment</a:t>
            </a:r>
          </a:p>
          <a:p>
            <a:pPr algn="just"/>
            <a:r>
              <a:rPr lang="en-US" sz="3600" dirty="0" smtClean="0">
                <a:solidFill>
                  <a:schemeClr val="tx1"/>
                </a:solidFill>
              </a:rPr>
              <a:t>Under-employment is a condition or situation of economy in which society can not provide jobs to the people according to their education and experience.</a:t>
            </a:r>
          </a:p>
          <a:p>
            <a:endParaRPr lang="en-US" sz="3600" dirty="0" smtClean="0">
              <a:solidFill>
                <a:schemeClr val="tx1"/>
              </a:solidFill>
            </a:endParaRPr>
          </a:p>
          <a:p>
            <a:r>
              <a:rPr lang="en-US" sz="3600" b="1" dirty="0" smtClean="0">
                <a:solidFill>
                  <a:schemeClr val="tx1"/>
                </a:solidFill>
              </a:rPr>
              <a:t>Over-Employment</a:t>
            </a:r>
          </a:p>
          <a:p>
            <a:pPr algn="just"/>
            <a:r>
              <a:rPr lang="en-US" sz="3600" dirty="0" smtClean="0">
                <a:solidFill>
                  <a:schemeClr val="tx1"/>
                </a:solidFill>
              </a:rPr>
              <a:t>Over employment is that situation in which the jobs are more then the job seekers.</a:t>
            </a:r>
            <a:endParaRPr lang="en-US" dirty="0">
              <a:solidFill>
                <a:schemeClr val="tx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normAutofit lnSpcReduction="10000"/>
          </a:bodyPr>
          <a:lstStyle/>
          <a:p>
            <a:pPr algn="l"/>
            <a:r>
              <a:rPr lang="en-US" sz="3600" b="1" dirty="0" smtClean="0">
                <a:solidFill>
                  <a:schemeClr val="tx1"/>
                </a:solidFill>
              </a:rPr>
              <a:t>Forms / Types of Un-employment:</a:t>
            </a:r>
            <a:r>
              <a:rPr lang="en-US" sz="3600" dirty="0" smtClean="0">
                <a:solidFill>
                  <a:schemeClr val="tx1"/>
                </a:solidFill>
              </a:rPr>
              <a:t>  </a:t>
            </a:r>
          </a:p>
          <a:p>
            <a:pPr algn="l"/>
            <a:r>
              <a:rPr lang="en-US" sz="3600" dirty="0" smtClean="0">
                <a:solidFill>
                  <a:schemeClr val="tx1"/>
                </a:solidFill>
              </a:rPr>
              <a:t>		Un-Employment can be divide into 		forms due to Circumstances &amp; 			Conditions,</a:t>
            </a:r>
          </a:p>
          <a:p>
            <a:pPr algn="l"/>
            <a:endParaRPr lang="en-US" sz="3600" dirty="0" smtClean="0">
              <a:solidFill>
                <a:schemeClr val="tx1"/>
              </a:solidFill>
            </a:endParaRPr>
          </a:p>
          <a:p>
            <a:pPr marL="571500" indent="411163" algn="l">
              <a:buFont typeface="Arial" pitchFamily="34" charset="0"/>
              <a:buChar char="•"/>
            </a:pPr>
            <a:r>
              <a:rPr lang="en-US" sz="3600" dirty="0" smtClean="0">
                <a:solidFill>
                  <a:schemeClr val="tx1"/>
                </a:solidFill>
              </a:rPr>
              <a:t>Subjective un-employment</a:t>
            </a:r>
          </a:p>
          <a:p>
            <a:pPr marL="571500" indent="411163" algn="l">
              <a:buFont typeface="Arial" pitchFamily="34" charset="0"/>
              <a:buChar char="•"/>
            </a:pPr>
            <a:r>
              <a:rPr lang="en-US" sz="3600" dirty="0" smtClean="0">
                <a:solidFill>
                  <a:schemeClr val="tx1"/>
                </a:solidFill>
              </a:rPr>
              <a:t>Objective un-employment</a:t>
            </a:r>
          </a:p>
          <a:p>
            <a:pPr marL="571500" indent="411163" algn="l">
              <a:buFont typeface="Arial" pitchFamily="34" charset="0"/>
              <a:buChar char="•"/>
            </a:pPr>
            <a:r>
              <a:rPr lang="en-US" sz="3600" dirty="0" smtClean="0">
                <a:solidFill>
                  <a:schemeClr val="tx1"/>
                </a:solidFill>
              </a:rPr>
              <a:t>Cyclical un-employment</a:t>
            </a:r>
          </a:p>
          <a:p>
            <a:pPr marL="571500" indent="411163" algn="l">
              <a:buFont typeface="Arial" pitchFamily="34" charset="0"/>
              <a:buChar char="•"/>
            </a:pPr>
            <a:r>
              <a:rPr lang="en-US" sz="3600" dirty="0" smtClean="0">
                <a:solidFill>
                  <a:schemeClr val="tx1"/>
                </a:solidFill>
              </a:rPr>
              <a:t>Seasonal un-employment</a:t>
            </a:r>
          </a:p>
          <a:p>
            <a:pPr marL="571500" indent="411163" algn="l">
              <a:buFont typeface="Arial" pitchFamily="34" charset="0"/>
              <a:buChar char="•"/>
            </a:pPr>
            <a:r>
              <a:rPr lang="en-US" sz="3600" dirty="0" smtClean="0">
                <a:solidFill>
                  <a:schemeClr val="tx1"/>
                </a:solidFill>
              </a:rPr>
              <a:t>Sudden un-employment</a:t>
            </a:r>
          </a:p>
          <a:p>
            <a:pPr marL="571500" indent="411163" algn="l">
              <a:buFont typeface="Arial" pitchFamily="34" charset="0"/>
              <a:buChar char="•"/>
            </a:pPr>
            <a:r>
              <a:rPr lang="en-US" sz="3600" dirty="0" smtClean="0">
                <a:solidFill>
                  <a:schemeClr val="tx1"/>
                </a:solidFill>
              </a:rPr>
              <a:t>General un-employment</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p:spPr>
        <p:txBody>
          <a:bodyPr/>
          <a:lstStyle/>
          <a:p>
            <a:r>
              <a:rPr lang="en-US" sz="3600" b="1" dirty="0" smtClean="0">
                <a:solidFill>
                  <a:schemeClr val="tx1"/>
                </a:solidFill>
              </a:rPr>
              <a:t>Subjective un-employment:</a:t>
            </a:r>
            <a:r>
              <a:rPr lang="en-US" sz="3600" dirty="0" smtClean="0">
                <a:solidFill>
                  <a:schemeClr val="tx1"/>
                </a:solidFill>
              </a:rPr>
              <a:t> </a:t>
            </a:r>
          </a:p>
          <a:p>
            <a:pPr algn="l"/>
            <a:r>
              <a:rPr lang="en-US" sz="3600" dirty="0" smtClean="0">
                <a:solidFill>
                  <a:schemeClr val="tx1"/>
                </a:solidFill>
              </a:rPr>
              <a:t>Unemployment due to the circumstances which are within the control of the individual.</a:t>
            </a:r>
          </a:p>
          <a:p>
            <a:endParaRPr lang="en-US" sz="3600" dirty="0" smtClean="0">
              <a:solidFill>
                <a:schemeClr val="tx1"/>
              </a:solidFill>
            </a:endParaRPr>
          </a:p>
          <a:p>
            <a:endParaRPr lang="en-US" sz="3600" dirty="0" smtClean="0">
              <a:solidFill>
                <a:schemeClr val="tx1"/>
              </a:solidFill>
            </a:endParaRPr>
          </a:p>
          <a:p>
            <a:r>
              <a:rPr lang="en-US" sz="3600" b="1" dirty="0" smtClean="0">
                <a:solidFill>
                  <a:schemeClr val="tx1"/>
                </a:solidFill>
              </a:rPr>
              <a:t>Objective Un-employment:</a:t>
            </a:r>
            <a:r>
              <a:rPr lang="en-US" sz="3600" dirty="0" smtClean="0">
                <a:solidFill>
                  <a:schemeClr val="tx1"/>
                </a:solidFill>
              </a:rPr>
              <a:t> </a:t>
            </a:r>
          </a:p>
          <a:p>
            <a:pPr algn="l"/>
            <a:r>
              <a:rPr lang="en-US" sz="3600" dirty="0" smtClean="0">
                <a:solidFill>
                  <a:schemeClr val="tx1"/>
                </a:solidFill>
              </a:rPr>
              <a:t>unemployment due to the causes not within the control of the individual.</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TotalTime>
  <Words>456</Words>
  <Application>Microsoft Office PowerPoint</Application>
  <PresentationFormat>On-screen Show (4:3)</PresentationFormat>
  <Paragraphs>63</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Times New Roman</vt:lpstr>
      <vt:lpstr>Office Theme</vt:lpstr>
      <vt:lpstr>Lec: 26 - SFSS - SP – 05a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Faiq Shah</cp:lastModifiedBy>
  <cp:revision>225</cp:revision>
  <dcterms:created xsi:type="dcterms:W3CDTF">2006-08-16T00:00:00Z</dcterms:created>
  <dcterms:modified xsi:type="dcterms:W3CDTF">2020-04-12T09:43:13Z</dcterms:modified>
</cp:coreProperties>
</file>